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58" r:id="rId5"/>
    <p:sldId id="265" r:id="rId6"/>
    <p:sldId id="259" r:id="rId7"/>
    <p:sldId id="260" r:id="rId8"/>
    <p:sldId id="262" r:id="rId9"/>
    <p:sldId id="263" r:id="rId10"/>
    <p:sldId id="266" r:id="rId11"/>
    <p:sldId id="264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75" autoAdjust="0"/>
  </p:normalViewPr>
  <p:slideViewPr>
    <p:cSldViewPr>
      <p:cViewPr>
        <p:scale>
          <a:sx n="90" d="100"/>
          <a:sy n="90" d="100"/>
        </p:scale>
        <p:origin x="-224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530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76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A4882-2602-44E5-AD0E-481A670716A7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0714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763" y="9370714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3FE27-0F64-43A2-9D77-85E19480F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09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3C84-C8F7-4D59-8B2B-5348E305A7C0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29732-99DE-4467-B29D-A38D35015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6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0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88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81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90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91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1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29732-99DE-4467-B29D-A38D3501538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17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nato-jf.j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t.emb-japan.go.jp/itpr_fr/00_000365.html" TargetMode="External"/><Relationship Id="rId5" Type="http://schemas.openxmlformats.org/officeDocument/2006/relationships/hyperlink" Target="http://www.studyjapan.go.jp/en/toj/toj0302e-32.html" TargetMode="External"/><Relationship Id="rId4" Type="http://schemas.openxmlformats.org/officeDocument/2006/relationships/hyperlink" Target="http://www.hnk.or.jp/less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fr-FR" altLang="ja-JP" dirty="0" smtClean="0"/>
              <a:t>Bourse de MEXT 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1225846"/>
          </a:xfrm>
        </p:spPr>
        <p:txBody>
          <a:bodyPr>
            <a:normAutofit fontScale="92500" lnSpcReduction="20000"/>
          </a:bodyPr>
          <a:lstStyle/>
          <a:p>
            <a:r>
              <a:rPr lang="fr-FR" altLang="ja-JP" dirty="0" smtClean="0">
                <a:solidFill>
                  <a:schemeClr val="bg1"/>
                </a:solidFill>
              </a:rPr>
              <a:t>Séance d’orientation (1</a:t>
            </a:r>
            <a:r>
              <a:rPr lang="fr-FR" altLang="ja-JP" baseline="30000" dirty="0" smtClean="0">
                <a:solidFill>
                  <a:schemeClr val="bg1"/>
                </a:solidFill>
              </a:rPr>
              <a:t>er</a:t>
            </a:r>
            <a:r>
              <a:rPr lang="fr-FR" altLang="ja-JP" dirty="0" smtClean="0">
                <a:solidFill>
                  <a:schemeClr val="bg1"/>
                </a:solidFill>
              </a:rPr>
              <a:t> cycle)</a:t>
            </a:r>
          </a:p>
          <a:p>
            <a:r>
              <a:rPr kumimoji="1" lang="fr-FR" altLang="ja-JP" dirty="0" smtClean="0">
                <a:solidFill>
                  <a:schemeClr val="bg1"/>
                </a:solidFill>
              </a:rPr>
              <a:t>Le </a:t>
            </a:r>
            <a:r>
              <a:rPr lang="fr-FR" altLang="ja-JP" dirty="0" smtClean="0">
                <a:solidFill>
                  <a:schemeClr val="bg1"/>
                </a:solidFill>
              </a:rPr>
              <a:t>10</a:t>
            </a:r>
            <a:r>
              <a:rPr kumimoji="1" lang="fr-FR" altLang="ja-JP" dirty="0" smtClean="0">
                <a:solidFill>
                  <a:schemeClr val="bg1"/>
                </a:solidFill>
              </a:rPr>
              <a:t> avril 2018</a:t>
            </a:r>
          </a:p>
          <a:p>
            <a:r>
              <a:rPr lang="fr-FR" altLang="ja-JP" dirty="0" smtClean="0">
                <a:solidFill>
                  <a:schemeClr val="bg1"/>
                </a:solidFill>
              </a:rPr>
              <a:t>Ambassade du Japon en H	aïti</a:t>
            </a:r>
            <a:r>
              <a:rPr kumimoji="1" lang="fr-FR" altLang="ja-JP" dirty="0" smtClean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9999"/>
              </p:ext>
            </p:extLst>
          </p:nvPr>
        </p:nvGraphicFramePr>
        <p:xfrm>
          <a:off x="13386" y="764704"/>
          <a:ext cx="9130613" cy="5762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969"/>
                <a:gridCol w="3996644"/>
              </a:tblGrid>
              <a:tr h="2470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Combien </a:t>
                      </a:r>
                      <a:r>
                        <a:rPr lang="fr-FR" sz="1200" u="none" strike="noStrike" dirty="0">
                          <a:effectLst/>
                        </a:rPr>
                        <a:t>des boursiers seront retenus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Le nombre de boursier se diffère chaque année. Les candidatures du 1er cycle sont mises à la sélection de tous les pays bénéficiant de ce programme alors que ceux de 2e cycle a un quota de un à deux.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452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Tous </a:t>
                      </a:r>
                      <a:r>
                        <a:rPr lang="fr-FR" sz="1200" u="none" strike="noStrike" dirty="0">
                          <a:effectLst/>
                        </a:rPr>
                        <a:t>les </a:t>
                      </a:r>
                      <a:r>
                        <a:rPr lang="fr-FR" sz="1200" u="none" strike="noStrike" dirty="0" smtClean="0">
                          <a:effectLst/>
                        </a:rPr>
                        <a:t>relevés de </a:t>
                      </a:r>
                      <a:r>
                        <a:rPr lang="fr-FR" sz="1200" u="none" strike="noStrike" dirty="0">
                          <a:effectLst/>
                        </a:rPr>
                        <a:t>notes </a:t>
                      </a:r>
                      <a:r>
                        <a:rPr lang="fr-FR" sz="1200" u="none" strike="noStrike" dirty="0" smtClean="0">
                          <a:effectLst/>
                        </a:rPr>
                        <a:t>doivent être </a:t>
                      </a:r>
                      <a:r>
                        <a:rPr lang="fr-FR" sz="1200" u="none" strike="noStrike" dirty="0">
                          <a:effectLst/>
                        </a:rPr>
                        <a:t>plus de 70 </a:t>
                      </a:r>
                      <a:r>
                        <a:rPr lang="fr-FR" sz="1200" u="none" strike="noStrike" dirty="0" smtClean="0">
                          <a:effectLst/>
                        </a:rPr>
                        <a:t>%?</a:t>
                      </a: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La note moyenne doit être au moins 70%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6212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Est-ce </a:t>
                      </a:r>
                      <a:r>
                        <a:rPr lang="fr-FR" sz="1200" u="none" strike="noStrike" dirty="0">
                          <a:effectLst/>
                        </a:rPr>
                        <a:t>qu'il y a le cours de japonais fourni par l'Ambassade? 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Non, mais il y a un système d'apprentissage de japonais en ligne.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"NIHONGO E-larning" https://minato-jf.jp</a:t>
                      </a:r>
                      <a:r>
                        <a:rPr lang="fr-FR" sz="1200" u="none" strike="noStrike" dirty="0" smtClean="0">
                          <a:effectLst/>
                        </a:rPr>
                        <a:t>/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2802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Quel </a:t>
                      </a:r>
                      <a:r>
                        <a:rPr lang="fr-FR" sz="1200" u="none" strike="noStrike" dirty="0">
                          <a:effectLst/>
                        </a:rPr>
                        <a:t>niveau d'Anglais que je devrais avoir pour être sélectionné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Il faut avoir une bonne maîtrise de l'anglais pour suivre les cours à l'Université si vous ne </a:t>
                      </a:r>
                      <a:r>
                        <a:rPr lang="fr-FR" sz="1200" u="none" strike="noStrike" dirty="0" smtClean="0">
                          <a:effectLst/>
                        </a:rPr>
                        <a:t>maîtrisez </a:t>
                      </a:r>
                      <a:r>
                        <a:rPr lang="fr-FR" sz="1200" u="none" strike="noStrike" dirty="0">
                          <a:effectLst/>
                        </a:rPr>
                        <a:t>pas le 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742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Quel </a:t>
                      </a:r>
                      <a:r>
                        <a:rPr lang="fr-FR" sz="1200" u="none" strike="noStrike" dirty="0">
                          <a:effectLst/>
                        </a:rPr>
                        <a:t>disciplines sont des prioritaires pour le Gouvernement Japonais?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Il n'y a pas de disciplines prioritaire de </a:t>
                      </a:r>
                      <a:r>
                        <a:rPr lang="fr-FR" sz="1200" u="none" strike="noStrike" dirty="0" smtClean="0">
                          <a:effectLst/>
                        </a:rPr>
                        <a:t>Gouvernement </a:t>
                      </a:r>
                      <a:r>
                        <a:rPr lang="fr-FR" sz="1200" u="none" strike="noStrike" dirty="0">
                          <a:effectLst/>
                        </a:rPr>
                        <a:t>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742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J'ai </a:t>
                      </a:r>
                      <a:r>
                        <a:rPr lang="fr-FR" sz="1200" u="none" strike="noStrike" dirty="0">
                          <a:effectLst/>
                        </a:rPr>
                        <a:t>une double nationalité dont une est haïtienne. Serai-je qualifié comme candidat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Oui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Au cas où vous auriez une double nationalité </a:t>
                      </a:r>
                      <a:r>
                        <a:rPr lang="fr-FR" sz="1200" u="sng" strike="noStrike" dirty="0">
                          <a:effectLst/>
                        </a:rPr>
                        <a:t>japonaise</a:t>
                      </a:r>
                      <a:r>
                        <a:rPr lang="fr-FR" sz="1200" u="none" strike="noStrike" dirty="0">
                          <a:effectLst/>
                        </a:rPr>
                        <a:t> et haïtienne, vous serez qualifié seulement si vous choisissez celle d'Haïti avant de partir au Japon.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297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Je </a:t>
                      </a:r>
                      <a:r>
                        <a:rPr lang="fr-FR" sz="1200" u="none" strike="noStrike" dirty="0">
                          <a:effectLst/>
                        </a:rPr>
                        <a:t>suis haïtien(ne) mais ai suivi mes études à l'étranger. Serai-je qualifié comme candidat</a:t>
                      </a:r>
                      <a:r>
                        <a:rPr lang="fr-FR" sz="12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Oui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197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Comment </a:t>
                      </a:r>
                      <a:r>
                        <a:rPr lang="fr-FR" sz="1200" u="none" strike="noStrike" dirty="0">
                          <a:effectLst/>
                        </a:rPr>
                        <a:t>puis-je trouver/télécharger les documents à soumettre </a:t>
                      </a:r>
                      <a:r>
                        <a:rPr lang="fr-FR" sz="1200" u="sng" strike="noStrike" dirty="0">
                          <a:effectLst/>
                        </a:rPr>
                        <a:t>pour 1er cycle </a:t>
                      </a:r>
                      <a:r>
                        <a:rPr lang="fr-FR" sz="1200" u="none" strike="noStrike" dirty="0">
                          <a:effectLst/>
                        </a:rPr>
                        <a:t>de la bourse d'étude 2019?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Tous les documents d'application pour la bourse d'étude 2019 sont téléchargeables par le site internet de l'Ambassade du Japon: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http://www.ht.emb-japan.go.jp/itpr_fr/00_000290.html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34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Puis-je </a:t>
                      </a:r>
                      <a:r>
                        <a:rPr lang="fr-FR" sz="1200" u="none" strike="noStrike" dirty="0">
                          <a:effectLst/>
                        </a:rPr>
                        <a:t>compléter les formulaires en français?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Non, </a:t>
                      </a:r>
                      <a:r>
                        <a:rPr lang="fr-FR" sz="1200" u="sng" strike="noStrike" dirty="0">
                          <a:effectLst/>
                        </a:rPr>
                        <a:t>tous les documents d'application doivent être rédigés en Anglais ou en 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595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Dois-je </a:t>
                      </a:r>
                      <a:r>
                        <a:rPr lang="fr-FR" sz="1200" u="none" strike="noStrike" dirty="0">
                          <a:effectLst/>
                        </a:rPr>
                        <a:t>apporter les originaux des relèves de notes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Ce qu’il faut sont des copies de relevé de notes authentifiés.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595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Dois-je </a:t>
                      </a:r>
                      <a:r>
                        <a:rPr lang="fr-FR" sz="1200" u="none" strike="noStrike" dirty="0">
                          <a:effectLst/>
                        </a:rPr>
                        <a:t>apporter les traductions aussi authentifiées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La traduction n'a pas besoin d'être authentifié par le MENFP.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</a:tbl>
          </a:graphicData>
        </a:graphic>
      </p:graphicFrame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27584" y="0"/>
            <a:ext cx="7358114" cy="714380"/>
          </a:xfrm>
        </p:spPr>
        <p:txBody>
          <a:bodyPr>
            <a:normAutofit fontScale="90000"/>
          </a:bodyPr>
          <a:lstStyle/>
          <a:p>
            <a:r>
              <a:rPr kumimoji="1" lang="fr-FR" altLang="ja-JP" dirty="0" smtClean="0"/>
              <a:t>FAQ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00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1844824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Bon courage et</a:t>
            </a:r>
          </a:p>
          <a:p>
            <a:pPr algn="ctr"/>
            <a:r>
              <a:rPr lang="fr-FR" altLang="ja-JP" sz="4800" dirty="0" smtClean="0">
                <a:solidFill>
                  <a:schemeClr val="bg1"/>
                </a:solidFill>
              </a:rPr>
              <a:t>nous attendons votre inscription!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Offre de Bourse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3943338"/>
          </a:xfrm>
        </p:spPr>
        <p:txBody>
          <a:bodyPr>
            <a:normAutofit fontScale="92500"/>
          </a:bodyPr>
          <a:lstStyle/>
          <a:p>
            <a:r>
              <a:rPr kumimoji="1" lang="fr-FR" altLang="ja-JP" dirty="0" smtClean="0"/>
              <a:t>Frais scolaire</a:t>
            </a:r>
          </a:p>
          <a:p>
            <a:r>
              <a:rPr lang="fr-FR" altLang="ja-JP" dirty="0"/>
              <a:t>Frais de transport Haïti-Japon</a:t>
            </a:r>
          </a:p>
          <a:p>
            <a:r>
              <a:rPr kumimoji="1" lang="fr-FR" altLang="ja-JP" dirty="0" smtClean="0"/>
              <a:t>Frais de la vie: 117,000yen(69,900HTG)/mois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Sciences humaines et naturelles: 5ans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fr-FR" altLang="ja-JP" dirty="0" smtClean="0"/>
              <a:t>Médicine, odontologie, vétérinaire: 7ans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1</a:t>
            </a:r>
            <a:r>
              <a:rPr lang="fr-FR" altLang="ja-JP" baseline="30000" dirty="0" smtClean="0"/>
              <a:t>ère</a:t>
            </a:r>
            <a:r>
              <a:rPr lang="fr-FR" altLang="ja-JP" dirty="0" smtClean="0"/>
              <a:t> année de l’apprentissage de la langue japonaise</a:t>
            </a:r>
            <a:endParaRPr kumimoji="1"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Qualifications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060848"/>
            <a:ext cx="7358114" cy="3600400"/>
          </a:xfrm>
        </p:spPr>
        <p:txBody>
          <a:bodyPr>
            <a:normAutofit/>
          </a:bodyPr>
          <a:lstStyle/>
          <a:p>
            <a:r>
              <a:rPr lang="fr-FR" altLang="ja-JP" dirty="0" smtClean="0"/>
              <a:t>Né(e)entre le 2 avril 1994 et le 1</a:t>
            </a:r>
            <a:r>
              <a:rPr lang="fr-FR" altLang="ja-JP" baseline="30000" dirty="0" smtClean="0"/>
              <a:t>er</a:t>
            </a:r>
            <a:r>
              <a:rPr lang="fr-FR" altLang="ja-JP" dirty="0" smtClean="0"/>
              <a:t> avril 2002</a:t>
            </a:r>
          </a:p>
          <a:p>
            <a:r>
              <a:rPr lang="fr-FR" altLang="ja-JP" dirty="0" smtClean="0"/>
              <a:t>Nationalité haïtienne</a:t>
            </a:r>
          </a:p>
          <a:p>
            <a:r>
              <a:rPr lang="fr-FR" altLang="ja-JP" dirty="0" smtClean="0"/>
              <a:t>Etre détenteur d’un diplôme de Bac II</a:t>
            </a:r>
          </a:p>
          <a:p>
            <a:r>
              <a:rPr lang="fr-FR" altLang="ja-JP" dirty="0" smtClean="0"/>
              <a:t>Plus de 70% note des 3 dernières années scolaires</a:t>
            </a:r>
          </a:p>
          <a:p>
            <a:endParaRPr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80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Procédure de sélection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285862"/>
            <a:ext cx="7358114" cy="4735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ja-JP" dirty="0" smtClean="0"/>
              <a:t>1. Sélection préliminaire à l’Ambassade</a:t>
            </a:r>
            <a:endParaRPr kumimoji="1" lang="fr-FR" altLang="ja-JP" dirty="0" smtClean="0"/>
          </a:p>
          <a:p>
            <a:r>
              <a:rPr kumimoji="1" lang="fr-FR" altLang="ja-JP" dirty="0" smtClean="0"/>
              <a:t>Sélection des dossiers</a:t>
            </a:r>
          </a:p>
          <a:p>
            <a:r>
              <a:rPr lang="fr-FR" altLang="ja-JP" dirty="0" smtClean="0"/>
              <a:t>Examen écrit</a:t>
            </a:r>
          </a:p>
          <a:p>
            <a:r>
              <a:rPr kumimoji="1" lang="fr-FR" altLang="ja-JP" dirty="0" smtClean="0"/>
              <a:t>Entretien</a:t>
            </a:r>
          </a:p>
          <a:p>
            <a:pPr marL="0" indent="0">
              <a:buNone/>
            </a:pPr>
            <a:r>
              <a:rPr lang="fr-FR" altLang="ja-JP" dirty="0" smtClean="0"/>
              <a:t>Résultat : mi-juillet 2018</a:t>
            </a:r>
            <a:endParaRPr lang="fr-FR" altLang="ja-JP" dirty="0"/>
          </a:p>
          <a:p>
            <a:pPr marL="0" indent="0">
              <a:buNone/>
            </a:pPr>
            <a:endParaRPr lang="fr-FR" altLang="ja-JP" dirty="0" smtClean="0"/>
          </a:p>
          <a:p>
            <a:pPr marL="0" indent="0">
              <a:buNone/>
            </a:pPr>
            <a:r>
              <a:rPr lang="fr-FR" altLang="ja-JP" dirty="0" smtClean="0"/>
              <a:t>2. Sélection finale au MEXT</a:t>
            </a:r>
          </a:p>
          <a:p>
            <a:pPr marL="0" indent="0">
              <a:buNone/>
            </a:pPr>
            <a:r>
              <a:rPr lang="fr-FR" altLang="ja-JP" dirty="0" smtClean="0"/>
              <a:t>Résultat final: novembre 2018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863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/>
              <a:t>Sélection des dossiers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85862"/>
            <a:ext cx="8064896" cy="4807434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Formulaire d’application </a:t>
            </a:r>
          </a:p>
          <a:p>
            <a:r>
              <a:rPr lang="fr-FR" altLang="ja-JP" dirty="0" smtClean="0"/>
              <a:t>Relevés de notes</a:t>
            </a:r>
          </a:p>
          <a:p>
            <a:pPr marL="0" indent="0">
              <a:buNone/>
            </a:pPr>
            <a:r>
              <a:rPr lang="fr-FR" altLang="ja-JP" dirty="0"/>
              <a:t> </a:t>
            </a:r>
            <a:r>
              <a:rPr lang="fr-FR" altLang="ja-JP" dirty="0" smtClean="0"/>
              <a:t>  2 dernières années plus celui en cours</a:t>
            </a:r>
          </a:p>
          <a:p>
            <a:pPr marL="0" indent="0">
              <a:buNone/>
            </a:pPr>
            <a:r>
              <a:rPr lang="fr-FR" altLang="ja-JP" dirty="0"/>
              <a:t> </a:t>
            </a:r>
            <a:r>
              <a:rPr lang="fr-FR" altLang="ja-JP" dirty="0" smtClean="0"/>
              <a:t>  3 dernières années</a:t>
            </a:r>
          </a:p>
          <a:p>
            <a:r>
              <a:rPr kumimoji="1" lang="fr-FR" altLang="ja-JP" dirty="0" smtClean="0"/>
              <a:t>Certificat de fin d’étude</a:t>
            </a:r>
          </a:p>
          <a:p>
            <a:pPr marL="0" indent="0">
              <a:buNone/>
            </a:pPr>
            <a:r>
              <a:rPr lang="fr-FR" altLang="ja-JP" dirty="0"/>
              <a:t> </a:t>
            </a:r>
            <a:r>
              <a:rPr lang="fr-FR" altLang="ja-JP" dirty="0" smtClean="0"/>
              <a:t>  OU diplôme de BAC/Attestation de l’école</a:t>
            </a:r>
            <a:endParaRPr kumimoji="1" lang="fr-FR" altLang="ja-JP" dirty="0" smtClean="0"/>
          </a:p>
          <a:p>
            <a:r>
              <a:rPr lang="fr-FR" altLang="ja-JP" dirty="0" smtClean="0"/>
              <a:t>Lettre de recommandation</a:t>
            </a:r>
          </a:p>
          <a:p>
            <a:pPr marL="0" indent="0">
              <a:buNone/>
            </a:pPr>
            <a:r>
              <a:rPr lang="fr-FR" altLang="ja-JP" dirty="0" smtClean="0"/>
              <a:t>         ! rédigés </a:t>
            </a:r>
            <a:r>
              <a:rPr lang="fr-FR" altLang="ja-JP" dirty="0"/>
              <a:t>en anglais ou </a:t>
            </a:r>
            <a:r>
              <a:rPr lang="fr-FR" altLang="ja-JP" dirty="0" smtClean="0"/>
              <a:t>japonais!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383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Sélection des dossiers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700808"/>
            <a:ext cx="7358114" cy="4111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ja-JP" dirty="0">
                <a:solidFill>
                  <a:srgbClr val="FF0000"/>
                </a:solidFill>
              </a:rPr>
              <a:t> </a:t>
            </a:r>
            <a:r>
              <a:rPr lang="fr-FR" altLang="ja-JP" dirty="0" smtClean="0">
                <a:solidFill>
                  <a:srgbClr val="FF0000"/>
                </a:solidFill>
              </a:rPr>
              <a:t>                  </a:t>
            </a:r>
          </a:p>
          <a:p>
            <a:pPr marL="0" indent="0" algn="ctr">
              <a:buNone/>
            </a:pPr>
            <a:r>
              <a:rPr kumimoji="1" lang="fr-FR" altLang="ja-JP" sz="4400" dirty="0" smtClean="0">
                <a:solidFill>
                  <a:srgbClr val="FF0000"/>
                </a:solidFill>
              </a:rPr>
              <a:t>délais: le 8 juin 2018</a:t>
            </a:r>
          </a:p>
          <a:p>
            <a:pPr marL="0" indent="0" algn="ctr">
              <a:buNone/>
            </a:pPr>
            <a:endParaRPr kumimoji="1" lang="fr-FR" altLang="ja-JP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altLang="ja-JP" dirty="0" smtClean="0"/>
              <a:t>! Aucun dossier déposé après cette date ne sera accepté.</a:t>
            </a:r>
          </a:p>
          <a:p>
            <a:pPr marL="0" indent="0">
              <a:buNone/>
            </a:pPr>
            <a:endParaRPr lang="fr-FR" altLang="ja-JP" dirty="0" smtClean="0"/>
          </a:p>
          <a:p>
            <a:pPr marL="0" indent="0">
              <a:buNone/>
            </a:pPr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pPr marL="0" indent="0">
              <a:buNone/>
            </a:pPr>
            <a:endParaRPr lang="fr-FR" altLang="ja-JP" dirty="0"/>
          </a:p>
          <a:p>
            <a:endParaRPr lang="fr-FR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Examen écrit (fin juin)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85862"/>
            <a:ext cx="7992888" cy="4951450"/>
          </a:xfrm>
        </p:spPr>
        <p:txBody>
          <a:bodyPr>
            <a:normAutofit fontScale="77500" lnSpcReduction="20000"/>
          </a:bodyPr>
          <a:lstStyle/>
          <a:p>
            <a:r>
              <a:rPr kumimoji="1" lang="fr-FR" altLang="ja-JP" dirty="0" smtClean="0"/>
              <a:t>Sciences humaines A et B (politiques, économie etc.):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A et Japonais</a:t>
            </a:r>
            <a:endParaRPr lang="fr-FR" altLang="ja-JP" dirty="0">
              <a:solidFill>
                <a:schemeClr val="bg1"/>
              </a:solidFill>
            </a:endParaRPr>
          </a:p>
          <a:p>
            <a:r>
              <a:rPr lang="fr-FR" altLang="ja-JP" dirty="0" smtClean="0"/>
              <a:t>Sciences naturelles A (électricité, architecte, chimie etc.)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B, </a:t>
            </a:r>
            <a:r>
              <a:rPr lang="fr-FR" altLang="ja-JP" dirty="0" smtClean="0">
                <a:solidFill>
                  <a:srgbClr val="FF0000"/>
                </a:solidFill>
              </a:rPr>
              <a:t>Physique</a:t>
            </a:r>
            <a:r>
              <a:rPr lang="fr-FR" altLang="ja-JP" dirty="0" smtClean="0">
                <a:solidFill>
                  <a:schemeClr val="bg1"/>
                </a:solidFill>
              </a:rPr>
              <a:t>, Chimie, Japonais </a:t>
            </a:r>
          </a:p>
          <a:p>
            <a:r>
              <a:rPr lang="fr-FR" altLang="ja-JP" dirty="0" smtClean="0"/>
              <a:t>Sciences naturelles B (agriculture, service de santé) et C (médicine):</a:t>
            </a:r>
          </a:p>
          <a:p>
            <a:pPr marL="0" indent="0">
              <a:buNone/>
            </a:pPr>
            <a:r>
              <a:rPr lang="fr-FR" altLang="ja-JP" dirty="0" smtClean="0">
                <a:solidFill>
                  <a:schemeClr val="bg1"/>
                </a:solidFill>
              </a:rPr>
              <a:t>Anglais, Mathématique B, Chimie, </a:t>
            </a:r>
            <a:r>
              <a:rPr lang="fr-FR" altLang="ja-JP" dirty="0" smtClean="0">
                <a:solidFill>
                  <a:srgbClr val="FF0000"/>
                </a:solidFill>
              </a:rPr>
              <a:t>Biologie</a:t>
            </a:r>
            <a:r>
              <a:rPr lang="fr-FR" altLang="ja-JP" dirty="0" smtClean="0">
                <a:solidFill>
                  <a:schemeClr val="bg1"/>
                </a:solidFill>
              </a:rPr>
              <a:t>, Japonais</a:t>
            </a:r>
          </a:p>
          <a:p>
            <a:pPr marL="0" indent="0">
              <a:buNone/>
            </a:pPr>
            <a:endParaRPr lang="fr-FR" altLang="ja-JP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bg1"/>
                </a:solidFill>
              </a:rPr>
              <a:t>Japonais est obligatoire (note 0 ne sera pas retenu)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humaines A- Japonais, B- Mathématique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naturelles A et B- Mathématique et Sciences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>
                <a:solidFill>
                  <a:schemeClr val="tx1">
                    <a:lumMod val="50000"/>
                  </a:schemeClr>
                </a:solidFill>
              </a:rPr>
              <a:t>Sciences naturelles C- Note excellente demandée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66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Entretien (début juillet)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772816"/>
            <a:ext cx="7358114" cy="4320480"/>
          </a:xfrm>
        </p:spPr>
        <p:txBody>
          <a:bodyPr>
            <a:normAutofit fontScale="92500" lnSpcReduction="10000"/>
          </a:bodyPr>
          <a:lstStyle/>
          <a:p>
            <a:r>
              <a:rPr kumimoji="1" lang="fr-FR" altLang="ja-JP" dirty="0" smtClean="0"/>
              <a:t>En japonais et anglais (capacité de compréhension et expression en deux langues)</a:t>
            </a:r>
          </a:p>
          <a:p>
            <a:r>
              <a:rPr lang="fr-FR" altLang="ja-JP" dirty="0" smtClean="0"/>
              <a:t>Volonté de contribuer au développement du pays après le retour</a:t>
            </a:r>
            <a:endParaRPr kumimoji="1" lang="fr-FR" altLang="ja-JP" dirty="0" smtClean="0"/>
          </a:p>
          <a:p>
            <a:r>
              <a:rPr lang="fr-FR" altLang="ja-JP" dirty="0"/>
              <a:t>C</a:t>
            </a:r>
            <a:r>
              <a:rPr lang="fr-FR" altLang="ja-JP" dirty="0" smtClean="0"/>
              <a:t>apacité de s’adopter à la culture étrangère</a:t>
            </a:r>
          </a:p>
          <a:p>
            <a:r>
              <a:rPr lang="fr-FR" altLang="ja-JP" dirty="0" smtClean="0"/>
              <a:t>Volonté d’apprendre la langue et la société japonaise</a:t>
            </a:r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Liens utiles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680520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Pour apprendre </a:t>
            </a:r>
            <a:r>
              <a:rPr lang="fr-FR" altLang="ja-JP" dirty="0"/>
              <a:t>le japonais </a:t>
            </a:r>
            <a:r>
              <a:rPr lang="fr-FR" altLang="ja-JP" dirty="0" smtClean="0"/>
              <a:t>(</a:t>
            </a:r>
            <a:r>
              <a:rPr lang="fr-FR" altLang="ja-JP" dirty="0"/>
              <a:t>e-learning</a:t>
            </a:r>
            <a:r>
              <a:rPr lang="fr-FR" altLang="ja-JP" dirty="0" smtClean="0"/>
              <a:t>):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3"/>
              </a:rPr>
              <a:t>https</a:t>
            </a:r>
            <a:r>
              <a:rPr lang="fr-FR" altLang="ja-JP" sz="2400" dirty="0">
                <a:hlinkClick r:id="rId3"/>
              </a:rPr>
              <a:t>://minato-jf.jp</a:t>
            </a:r>
            <a:r>
              <a:rPr lang="fr-FR" altLang="ja-JP" sz="2400" dirty="0" smtClean="0">
                <a:hlinkClick r:id="rId3"/>
              </a:rPr>
              <a:t>/</a:t>
            </a:r>
            <a:endParaRPr lang="fr-FR" altLang="ja-JP" sz="2400" dirty="0" smtClean="0"/>
          </a:p>
          <a:p>
            <a:pPr marL="0" indent="0">
              <a:buNone/>
            </a:pPr>
            <a:r>
              <a:rPr lang="en-US" altLang="ja-JP" sz="2400" dirty="0">
                <a:hlinkClick r:id="rId4"/>
              </a:rPr>
              <a:t>http://www.hnk.or.jp/lesson/</a:t>
            </a:r>
            <a:endParaRPr kumimoji="1" lang="fr-FR" altLang="ja-JP" sz="2400" dirty="0" smtClean="0"/>
          </a:p>
          <a:p>
            <a:r>
              <a:rPr lang="fr-FR" altLang="ja-JP" dirty="0" smtClean="0"/>
              <a:t>Les examens précédents:</a:t>
            </a:r>
          </a:p>
          <a:p>
            <a:pPr marL="0" indent="0">
              <a:buNone/>
            </a:pPr>
            <a:r>
              <a:rPr lang="fr-FR" altLang="ja-JP" sz="2400" dirty="0">
                <a:hlinkClick r:id="rId5"/>
              </a:rPr>
              <a:t>http://</a:t>
            </a:r>
            <a:r>
              <a:rPr lang="fr-FR" altLang="ja-JP" sz="2400" dirty="0" smtClean="0">
                <a:hlinkClick r:id="rId5"/>
              </a:rPr>
              <a:t>www.studyjapan.go.jp/en/toj/toj0302e-32.html</a:t>
            </a:r>
            <a:endParaRPr lang="fr-FR" altLang="ja-JP" sz="2400" dirty="0" smtClean="0"/>
          </a:p>
          <a:p>
            <a:r>
              <a:rPr kumimoji="1" lang="fr-FR" altLang="ja-JP" dirty="0" smtClean="0"/>
              <a:t>Toutes les informations sur la Bourse 2019 (HP de l’Ambassade):</a:t>
            </a:r>
          </a:p>
          <a:p>
            <a:pPr marL="0" indent="0">
              <a:buNone/>
            </a:pPr>
            <a:r>
              <a:rPr lang="fr-FR" altLang="ja-JP" sz="2400" dirty="0">
                <a:hlinkClick r:id="rId6"/>
              </a:rPr>
              <a:t>http://</a:t>
            </a:r>
            <a:r>
              <a:rPr lang="fr-FR" altLang="ja-JP" sz="2400" dirty="0" smtClean="0">
                <a:hlinkClick r:id="rId6"/>
              </a:rPr>
              <a:t>www.ht.emb-japan.go.jp/itpr_fr/00_000365.html</a:t>
            </a:r>
            <a:endParaRPr lang="fr-FR" altLang="ja-JP" sz="2400" dirty="0" smtClean="0"/>
          </a:p>
          <a:p>
            <a:pPr marL="0" indent="0">
              <a:buNone/>
            </a:pPr>
            <a:endParaRPr kumimoji="1"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543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187</TotalTime>
  <Words>650</Words>
  <Application>Microsoft Office PowerPoint</Application>
  <PresentationFormat>画面に合わせる (4:3)</PresentationFormat>
  <Paragraphs>108</Paragraphs>
  <Slides>11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紅梅匂</vt:lpstr>
      <vt:lpstr>Bourse de MEXT 2019</vt:lpstr>
      <vt:lpstr>Offre de Bourse</vt:lpstr>
      <vt:lpstr>Qualifications</vt:lpstr>
      <vt:lpstr>Procédure de sélection</vt:lpstr>
      <vt:lpstr>Sélection des dossiers </vt:lpstr>
      <vt:lpstr>Sélection des dossiers </vt:lpstr>
      <vt:lpstr>Examen écrit (fin juin)</vt:lpstr>
      <vt:lpstr>Entretien (début juillet)</vt:lpstr>
      <vt:lpstr>Liens utiles</vt:lpstr>
      <vt:lpstr>FAQ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Bourse de MEXT 2018</dc:title>
  <dc:creator>情報通信課</dc:creator>
  <cp:lastModifiedBy>情報通信課</cp:lastModifiedBy>
  <cp:revision>20</cp:revision>
  <cp:lastPrinted>2017-04-18T20:30:51Z</cp:lastPrinted>
  <dcterms:created xsi:type="dcterms:W3CDTF">2017-04-17T23:06:29Z</dcterms:created>
  <dcterms:modified xsi:type="dcterms:W3CDTF">2018-05-11T18:22:45Z</dcterms:modified>
</cp:coreProperties>
</file>